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1"/>
  </p:notesMasterIdLst>
  <p:sldIdLst>
    <p:sldId id="256" r:id="rId2"/>
    <p:sldId id="257" r:id="rId3"/>
    <p:sldId id="269" r:id="rId4"/>
    <p:sldId id="270" r:id="rId5"/>
    <p:sldId id="271" r:id="rId6"/>
    <p:sldId id="282" r:id="rId7"/>
    <p:sldId id="283" r:id="rId8"/>
    <p:sldId id="284" r:id="rId9"/>
    <p:sldId id="28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5" d="100"/>
          <a:sy n="115"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61542B-2928-4E6F-AC24-642E6B8AEE48}" type="datetimeFigureOut">
              <a:rPr lang="nb-NO" smtClean="0"/>
              <a:t>25.02.2021</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24D05-971C-4263-A3C6-37834260FC6A}" type="slidenum">
              <a:rPr lang="nb-NO" smtClean="0"/>
              <a:t>‹#›</a:t>
            </a:fld>
            <a:endParaRPr lang="nb-NO"/>
          </a:p>
        </p:txBody>
      </p:sp>
    </p:spTree>
    <p:extLst>
      <p:ext uri="{BB962C8B-B14F-4D97-AF65-F5344CB8AC3E}">
        <p14:creationId xmlns:p14="http://schemas.microsoft.com/office/powerpoint/2010/main" val="381505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95D85DF-D230-4997-9C8D-CAB259F18675}" type="datetime1">
              <a:rPr lang="nb-NO" smtClean="0"/>
              <a:t>25.02.2021</a:t>
            </a:fld>
            <a:endParaRPr lang="nb-NO"/>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b-NO"/>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C97AEB8-DB1D-43AA-B5BF-A1B74501FCF6}" type="slidenum">
              <a:rPr lang="nb-NO" smtClean="0"/>
              <a:t>‹#›</a:t>
            </a:fld>
            <a:endParaRPr lang="nb-NO"/>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93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170BB0-35C8-4ADF-AF19-BCAEF1CF347F}" type="datetime1">
              <a:rPr lang="nb-NO" smtClean="0"/>
              <a:t>25.02.2021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26124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264E39-F73D-41D3-AA07-CCD2E8D32303}" type="datetime1">
              <a:rPr lang="nb-NO" smtClean="0"/>
              <a:t>25.02.2021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9941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74E2B-C30D-4A96-8750-90FF3020DB0F}" type="datetime1">
              <a:rPr lang="nb-NO" smtClean="0"/>
              <a:t>25.02.2021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79542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532662-5688-40EB-85F6-4D2D2787E8E7}" type="datetime1">
              <a:rPr lang="nb-NO" smtClean="0"/>
              <a:t>25.02.2021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95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C9C586-F8A7-45AC-88D1-53AC484CD93F}" type="datetime1">
              <a:rPr lang="nb-NO" smtClean="0"/>
              <a:t>25.02.2021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073914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C390DA0-2A37-451F-BC55-596E11840386}" type="datetime1">
              <a:rPr lang="nb-NO" smtClean="0"/>
              <a:t>25.02.2021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04167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7318E1-13E2-4301-BCE5-FCF62410FB62}" type="datetime1">
              <a:rPr lang="nb-NO" smtClean="0"/>
              <a:t>25.02.2021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97745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31E6E-4D74-416B-9E72-BEAD8E30AB91}" type="datetime1">
              <a:rPr lang="nb-NO" smtClean="0"/>
              <a:t>25.02.2021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52540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CE3AC30-3634-486B-BD5B-6D722181D0AF}" type="datetime1">
              <a:rPr lang="nb-NO" smtClean="0"/>
              <a:t>25.02.2021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863081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002EEBC-C399-4948-88E9-2EE9A7D0524A}" type="datetime1">
              <a:rPr lang="nb-NO" smtClean="0"/>
              <a:t>25.02.2021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75662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F1E846C-6760-4434-8A00-DFCECB7B6AA3}" type="datetime1">
              <a:rPr lang="nb-NO" smtClean="0"/>
              <a:t>25.02.2021</a:t>
            </a:fld>
            <a:endParaRPr lang="nb-N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b-N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C97AEB8-DB1D-43AA-B5BF-A1B74501FCF6}" type="slidenum">
              <a:rPr lang="nb-NO" smtClean="0"/>
              <a:t>‹#›</a:t>
            </a:fld>
            <a:endParaRPr lang="nb-NO"/>
          </a:p>
        </p:txBody>
      </p:sp>
    </p:spTree>
    <p:extLst>
      <p:ext uri="{BB962C8B-B14F-4D97-AF65-F5344CB8AC3E}">
        <p14:creationId xmlns:p14="http://schemas.microsoft.com/office/powerpoint/2010/main" val="363467692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b-NO" dirty="0" smtClean="0"/>
              <a:t>Metode og vitenskapsteori</a:t>
            </a:r>
            <a:endParaRPr lang="nb-NO" dirty="0"/>
          </a:p>
        </p:txBody>
      </p:sp>
      <p:sp>
        <p:nvSpPr>
          <p:cNvPr id="3" name="Subtitle 2"/>
          <p:cNvSpPr>
            <a:spLocks noGrp="1"/>
          </p:cNvSpPr>
          <p:nvPr>
            <p:ph type="subTitle" idx="1"/>
          </p:nvPr>
        </p:nvSpPr>
        <p:spPr/>
        <p:txBody>
          <a:bodyPr/>
          <a:lstStyle/>
          <a:p>
            <a:r>
              <a:rPr lang="nb-NO" dirty="0" smtClean="0"/>
              <a:t>Kapittel </a:t>
            </a:r>
            <a:r>
              <a:rPr lang="nb-NO" dirty="0" smtClean="0"/>
              <a:t>2</a:t>
            </a:r>
            <a:endParaRPr lang="nb-NO" dirty="0"/>
          </a:p>
        </p:txBody>
      </p:sp>
      <p:pic>
        <p:nvPicPr>
          <p:cNvPr id="4" name="Picture 3"/>
          <p:cNvPicPr>
            <a:picLocks noChangeAspect="1"/>
          </p:cNvPicPr>
          <p:nvPr/>
        </p:nvPicPr>
        <p:blipFill rotWithShape="1">
          <a:blip r:embed="rId2"/>
          <a:srcRect l="4251" t="-2210" r="-3306" b="2915"/>
          <a:stretch/>
        </p:blipFill>
        <p:spPr>
          <a:xfrm>
            <a:off x="10221138" y="4168644"/>
            <a:ext cx="1711604" cy="2419190"/>
          </a:xfrm>
          <a:prstGeom prst="rect">
            <a:avLst/>
          </a:prstGeom>
        </p:spPr>
      </p:pic>
      <p:sp>
        <p:nvSpPr>
          <p:cNvPr id="5" name="TextBox 4"/>
          <p:cNvSpPr txBox="1"/>
          <p:nvPr/>
        </p:nvSpPr>
        <p:spPr>
          <a:xfrm flipH="1">
            <a:off x="10447250" y="6587834"/>
            <a:ext cx="1259379" cy="246221"/>
          </a:xfrm>
          <a:prstGeom prst="rect">
            <a:avLst/>
          </a:prstGeom>
          <a:noFill/>
        </p:spPr>
        <p:txBody>
          <a:bodyPr wrap="square" rtlCol="0">
            <a:spAutoFit/>
          </a:bodyPr>
          <a:lstStyle/>
          <a:p>
            <a:r>
              <a:rPr lang="nb-NO" sz="1000" dirty="0" smtClean="0"/>
              <a:t>© Ragnhild Silkoset</a:t>
            </a:r>
            <a:endParaRPr lang="nb-NO" sz="1000" dirty="0"/>
          </a:p>
        </p:txBody>
      </p:sp>
    </p:spTree>
    <p:extLst>
      <p:ext uri="{BB962C8B-B14F-4D97-AF65-F5344CB8AC3E}">
        <p14:creationId xmlns:p14="http://schemas.microsoft.com/office/powerpoint/2010/main" val="207304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689336" cy="2926080"/>
          </a:xfrm>
        </p:spPr>
        <p:txBody>
          <a:bodyPr anchor="t">
            <a:noAutofit/>
          </a:bodyPr>
          <a:lstStyle/>
          <a:p>
            <a:pPr lvl="1"/>
            <a:r>
              <a:rPr lang="nb-NO" sz="3000" b="1" kern="1200" dirty="0" smtClean="0">
                <a:solidFill>
                  <a:schemeClr val="tx1"/>
                </a:solidFill>
                <a:latin typeface="+mj-lt"/>
                <a:ea typeface="+mj-ea"/>
                <a:cs typeface="+mj-cs"/>
              </a:rPr>
              <a:t>Metode og vitenskapsteori</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For å ta beslutninger trenger man kunnskap om fenomenet og problemstillingen. Kunnskap kan skaffes på mange måter, og påvirkes av synet vi har på virkeligheten. Forståelse av disse prosessene påvirker evnen til å vurdere kvaliteten på kunnskapsutviklingen</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20000"/>
          </a:bodyPr>
          <a:lstStyle/>
          <a:p>
            <a:pPr algn="l">
              <a:spcBef>
                <a:spcPts val="0"/>
              </a:spcBef>
              <a:spcAft>
                <a:spcPts val="300"/>
              </a:spcAft>
            </a:pPr>
            <a:r>
              <a:rPr lang="nb-NO" sz="2000" b="1" dirty="0" smtClean="0">
                <a:solidFill>
                  <a:schemeClr val="tx1"/>
                </a:solidFill>
              </a:rPr>
              <a:t>Seks </a:t>
            </a:r>
            <a:r>
              <a:rPr lang="nb-NO" sz="2000" b="1" dirty="0" smtClean="0">
                <a:solidFill>
                  <a:schemeClr val="tx1"/>
                </a:solidFill>
              </a:rPr>
              <a:t>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Metode</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Positivisme versus fortolkning/konstruktivisme</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Beslutningsprosesser</a:t>
            </a:r>
          </a:p>
          <a:p>
            <a:pPr marL="514350" indent="-514350" algn="l">
              <a:spcBef>
                <a:spcPts val="0"/>
              </a:spcBef>
              <a:spcAft>
                <a:spcPts val="300"/>
              </a:spcAft>
              <a:buFont typeface="+mj-lt"/>
              <a:buAutoNum type="arabicPeriod"/>
            </a:pPr>
            <a:r>
              <a:rPr lang="nb-NO" sz="2000" dirty="0" smtClean="0">
                <a:solidFill>
                  <a:schemeClr val="tx1"/>
                </a:solidFill>
              </a:rPr>
              <a:t>Individmodeller</a:t>
            </a:r>
          </a:p>
          <a:p>
            <a:pPr marL="514350" indent="-514350" algn="l">
              <a:spcBef>
                <a:spcPts val="0"/>
              </a:spcBef>
              <a:spcAft>
                <a:spcPts val="300"/>
              </a:spcAft>
              <a:buFont typeface="+mj-lt"/>
              <a:buAutoNum type="arabicPeriod"/>
            </a:pPr>
            <a:r>
              <a:rPr lang="nb-NO" sz="2000" dirty="0" smtClean="0">
                <a:solidFill>
                  <a:schemeClr val="tx1"/>
                </a:solidFill>
              </a:rPr>
              <a:t>Modell for politikk og maktutøvelse</a:t>
            </a:r>
          </a:p>
          <a:p>
            <a:pPr marL="514350" indent="-514350" algn="l">
              <a:spcBef>
                <a:spcPts val="0"/>
              </a:spcBef>
              <a:spcAft>
                <a:spcPts val="300"/>
              </a:spcAft>
              <a:buFont typeface="+mj-lt"/>
              <a:buAutoNum type="arabicPeriod"/>
            </a:pPr>
            <a:r>
              <a:rPr lang="nb-NO" sz="2000" dirty="0" smtClean="0">
                <a:solidFill>
                  <a:schemeClr val="tx1"/>
                </a:solidFill>
              </a:rPr>
              <a:t>Modell for uklare mål og flytende deltakelse</a:t>
            </a: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2</a:t>
            </a:fld>
            <a:endParaRPr lang="nb-NO"/>
          </a:p>
        </p:txBody>
      </p:sp>
    </p:spTree>
    <p:extLst>
      <p:ext uri="{BB962C8B-B14F-4D97-AF65-F5344CB8AC3E}">
        <p14:creationId xmlns:p14="http://schemas.microsoft.com/office/powerpoint/2010/main" val="357744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Metode</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Metode</a:t>
            </a:r>
            <a:r>
              <a:rPr lang="nb-NO" sz="2800" kern="1200" dirty="0" smtClean="0">
                <a:solidFill>
                  <a:schemeClr val="tx1"/>
                </a:solidFill>
                <a:latin typeface="+mj-lt"/>
                <a:ea typeface="+mj-ea"/>
                <a:cs typeface="+mj-cs"/>
              </a:rPr>
              <a:t> betyr en planmessig fremgangsmåte for å skaffe til veie kunnskap. Vitenskapelige prosesser er fundamentet for hvordan man skal forstå, fortolke og stole på dataanalyser. Enorme mengder data hjelper ikke dersom de er feil til problemstillingen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a:t>
            </a:r>
            <a:r>
              <a:rPr lang="nb-NO" sz="2000" b="1" dirty="0" smtClean="0">
                <a:solidFill>
                  <a:schemeClr val="tx1"/>
                </a:solidFill>
              </a:rPr>
              <a:t>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Vitenskapelige prosesser</a:t>
            </a:r>
          </a:p>
          <a:p>
            <a:pPr marL="514350" indent="-514350" algn="l">
              <a:spcBef>
                <a:spcPts val="0"/>
              </a:spcBef>
              <a:spcAft>
                <a:spcPts val="300"/>
              </a:spcAft>
              <a:buFont typeface="+mj-lt"/>
              <a:buAutoNum type="arabicPeriod"/>
            </a:pPr>
            <a:r>
              <a:rPr lang="nb-NO" sz="2000" dirty="0" smtClean="0">
                <a:solidFill>
                  <a:schemeClr val="tx1"/>
                </a:solidFill>
              </a:rPr>
              <a:t>Vitenskapsteoretiske begreper</a:t>
            </a:r>
          </a:p>
          <a:p>
            <a:pPr marL="971550" lvl="1" indent="-514350">
              <a:spcBef>
                <a:spcPts val="0"/>
              </a:spcBef>
              <a:spcAft>
                <a:spcPts val="300"/>
              </a:spcAft>
              <a:buFont typeface="+mj-lt"/>
              <a:buAutoNum type="arabicPeriod"/>
            </a:pPr>
            <a:r>
              <a:rPr lang="nb-NO" sz="1600" dirty="0" smtClean="0">
                <a:solidFill>
                  <a:schemeClr val="tx1"/>
                </a:solidFill>
              </a:rPr>
              <a:t>Ontologi</a:t>
            </a:r>
          </a:p>
          <a:p>
            <a:pPr marL="971550" lvl="1" indent="-514350">
              <a:spcBef>
                <a:spcPts val="0"/>
              </a:spcBef>
              <a:spcAft>
                <a:spcPts val="300"/>
              </a:spcAft>
              <a:buFont typeface="+mj-lt"/>
              <a:buAutoNum type="arabicPeriod"/>
            </a:pPr>
            <a:r>
              <a:rPr lang="nb-NO" sz="1600" dirty="0" smtClean="0">
                <a:solidFill>
                  <a:schemeClr val="tx1"/>
                </a:solidFill>
              </a:rPr>
              <a:t>Epistemologi</a:t>
            </a:r>
          </a:p>
          <a:p>
            <a:pPr marL="971550" lvl="1" indent="-514350">
              <a:spcBef>
                <a:spcPts val="0"/>
              </a:spcBef>
              <a:spcAft>
                <a:spcPts val="300"/>
              </a:spcAft>
              <a:buFont typeface="+mj-lt"/>
              <a:buAutoNum type="arabicPeriod"/>
            </a:pPr>
            <a:r>
              <a:rPr lang="nb-NO" sz="1600" dirty="0" smtClean="0">
                <a:solidFill>
                  <a:schemeClr val="tx1"/>
                </a:solidFill>
              </a:rPr>
              <a:t>Metodologi</a:t>
            </a:r>
            <a:endParaRPr lang="nb-NO" sz="16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3</a:t>
            </a:fld>
            <a:endParaRPr lang="nb-NO"/>
          </a:p>
        </p:txBody>
      </p:sp>
    </p:spTree>
    <p:extLst>
      <p:ext uri="{BB962C8B-B14F-4D97-AF65-F5344CB8AC3E}">
        <p14:creationId xmlns:p14="http://schemas.microsoft.com/office/powerpoint/2010/main" val="3191955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Positivisme versus fortolkning/konstruktivisme</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Skapes kunnskap av analytikeren? Mens positivister anser kunnskap som objektiv og uten menneskelig påvirkning, oppfatter konstruktivismene kunnskap som subjektivt og må fortolkes.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3"/>
            <a:ext cx="8769096" cy="2156789"/>
          </a:xfrm>
        </p:spPr>
        <p:txBody>
          <a:bodyPr>
            <a:normAutofit/>
          </a:bodyPr>
          <a:lstStyle/>
          <a:p>
            <a:pPr algn="l">
              <a:spcBef>
                <a:spcPts val="0"/>
              </a:spcBef>
              <a:spcAft>
                <a:spcPts val="300"/>
              </a:spcAft>
            </a:pPr>
            <a:r>
              <a:rPr lang="nb-NO" sz="2000" b="1" dirty="0" smtClean="0">
                <a:solidFill>
                  <a:schemeClr val="tx1"/>
                </a:solidFill>
              </a:rPr>
              <a:t>Fire </a:t>
            </a:r>
            <a:r>
              <a:rPr lang="nb-NO" sz="2000" b="1" dirty="0" smtClean="0">
                <a:solidFill>
                  <a:schemeClr val="tx1"/>
                </a:solidFill>
              </a:rPr>
              <a:t>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Positivisme</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Konstruktivisme</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Metodologi</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Pragmatisk perspektiv</a:t>
            </a:r>
          </a:p>
          <a:p>
            <a:pPr marL="514350" indent="-514350" algn="l">
              <a:spcBef>
                <a:spcPts val="0"/>
              </a:spcBef>
              <a:spcAft>
                <a:spcPts val="300"/>
              </a:spcAft>
              <a:buFont typeface="+mj-lt"/>
              <a:buAutoNum type="arabicPeriod"/>
            </a:pPr>
            <a:r>
              <a:rPr lang="nb-NO" sz="2000" dirty="0" smtClean="0">
                <a:solidFill>
                  <a:schemeClr val="tx1"/>
                </a:solidFill>
              </a:rPr>
              <a:t>Valg av perspektiv</a:t>
            </a:r>
            <a:endParaRPr lang="nb-NO" sz="2000" dirty="0" smtClean="0">
              <a:solidFill>
                <a:schemeClr val="tx1"/>
              </a:solidFill>
            </a:endParaRPr>
          </a:p>
        </p:txBody>
      </p:sp>
      <p:sp>
        <p:nvSpPr>
          <p:cNvPr id="5" name="Slide Number Placeholder 4"/>
          <p:cNvSpPr>
            <a:spLocks noGrp="1"/>
          </p:cNvSpPr>
          <p:nvPr>
            <p:ph type="sldNum" sz="quarter" idx="12"/>
          </p:nvPr>
        </p:nvSpPr>
        <p:spPr/>
        <p:txBody>
          <a:bodyPr/>
          <a:lstStyle/>
          <a:p>
            <a:fld id="{EC97AEB8-DB1D-43AA-B5BF-A1B74501FCF6}" type="slidenum">
              <a:rPr lang="nb-NO" smtClean="0"/>
              <a:t>4</a:t>
            </a:fld>
            <a:endParaRPr lang="nb-NO"/>
          </a:p>
        </p:txBody>
      </p:sp>
      <p:pic>
        <p:nvPicPr>
          <p:cNvPr id="1028" name="Picture 4" descr="Epistemology, Post-modernism, etc. | Qualitative Research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2505" y="4198855"/>
            <a:ext cx="3169516" cy="2258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6789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Beslutningsprosesser</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Rutinemessige beslutninger har mindre skade ved feil valg og delegeres nedover. Strategiske beslutninger legger beslag på større ressurser og konsekvensene ved feil valg er større. Strategiske beslutningsprosesser krever prioriteringer</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Rutinemessige beslutninger</a:t>
            </a:r>
          </a:p>
          <a:p>
            <a:pPr marL="514350" indent="-514350" algn="l">
              <a:spcBef>
                <a:spcPts val="0"/>
              </a:spcBef>
              <a:spcAft>
                <a:spcPts val="300"/>
              </a:spcAft>
              <a:buFont typeface="+mj-lt"/>
              <a:buAutoNum type="arabicPeriod"/>
            </a:pPr>
            <a:r>
              <a:rPr lang="nb-NO" sz="2000" dirty="0" smtClean="0">
                <a:solidFill>
                  <a:schemeClr val="tx1"/>
                </a:solidFill>
              </a:rPr>
              <a:t>Strategiske beslutninger</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5</a:t>
            </a:fld>
            <a:endParaRPr lang="nb-NO"/>
          </a:p>
        </p:txBody>
      </p:sp>
    </p:spTree>
    <p:extLst>
      <p:ext uri="{BB962C8B-B14F-4D97-AF65-F5344CB8AC3E}">
        <p14:creationId xmlns:p14="http://schemas.microsoft.com/office/powerpoint/2010/main" val="2468838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Individmodeller</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Individmodeller</a:t>
            </a:r>
            <a:r>
              <a:rPr lang="nb-NO" sz="2800" kern="1200" dirty="0" smtClean="0">
                <a:solidFill>
                  <a:schemeClr val="tx1"/>
                </a:solidFill>
                <a:latin typeface="+mj-lt"/>
                <a:ea typeface="+mj-ea"/>
                <a:cs typeface="+mj-cs"/>
              </a:rPr>
              <a:t> for strategiske beslutninger bygger på premissen om at man velger det alternativet som gir bedriften størst forventet nytte. Bygger på premiss at fakta er objektiv og at rekkefølgen </a:t>
            </a:r>
            <a:r>
              <a:rPr lang="nb-NO" sz="2800" kern="1200" dirty="0" smtClean="0">
                <a:solidFill>
                  <a:schemeClr val="tx1"/>
                </a:solidFill>
                <a:latin typeface="+mj-lt"/>
                <a:ea typeface="+mj-ea"/>
                <a:cs typeface="+mj-cs"/>
              </a:rPr>
              <a:t>på alternativene </a:t>
            </a:r>
            <a:r>
              <a:rPr lang="nb-NO" sz="2800" kern="1200" dirty="0" smtClean="0">
                <a:solidFill>
                  <a:schemeClr val="tx1"/>
                </a:solidFill>
                <a:latin typeface="+mj-lt"/>
                <a:ea typeface="+mj-ea"/>
                <a:cs typeface="+mj-cs"/>
              </a:rPr>
              <a:t>ikke spiller inn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Klassisk rasjonell modell</a:t>
            </a:r>
          </a:p>
          <a:p>
            <a:pPr marL="514350" indent="-514350" algn="l">
              <a:spcBef>
                <a:spcPts val="0"/>
              </a:spcBef>
              <a:spcAft>
                <a:spcPts val="300"/>
              </a:spcAft>
              <a:buFont typeface="+mj-lt"/>
              <a:buAutoNum type="arabicPeriod"/>
            </a:pPr>
            <a:r>
              <a:rPr lang="nb-NO" sz="2000" dirty="0" smtClean="0">
                <a:solidFill>
                  <a:schemeClr val="tx1"/>
                </a:solidFill>
              </a:rPr>
              <a:t>Modellen for begrenset rasjonalitet</a:t>
            </a:r>
          </a:p>
          <a:p>
            <a:pPr marL="514350" indent="-514350" algn="l">
              <a:spcBef>
                <a:spcPts val="0"/>
              </a:spcBef>
              <a:spcAft>
                <a:spcPts val="300"/>
              </a:spcAft>
              <a:buFont typeface="+mj-lt"/>
              <a:buAutoNum type="arabicPeriod"/>
            </a:pPr>
            <a:r>
              <a:rPr lang="nb-NO" sz="2000" dirty="0" smtClean="0">
                <a:solidFill>
                  <a:schemeClr val="tx1"/>
                </a:solidFill>
              </a:rPr>
              <a:t>Prospect theory modellen</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6</a:t>
            </a:fld>
            <a:endParaRPr lang="nb-NO"/>
          </a:p>
        </p:txBody>
      </p:sp>
    </p:spTree>
    <p:extLst>
      <p:ext uri="{BB962C8B-B14F-4D97-AF65-F5344CB8AC3E}">
        <p14:creationId xmlns:p14="http://schemas.microsoft.com/office/powerpoint/2010/main" val="674531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Modell for politikk og maktutøvelse</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Modellen bygger på forutsetningen at ulike interessegrupper i en organisasjon </a:t>
            </a:r>
            <a:r>
              <a:rPr lang="nb-NO" sz="2800" kern="1200" dirty="0" smtClean="0">
                <a:solidFill>
                  <a:schemeClr val="tx1"/>
                </a:solidFill>
                <a:latin typeface="+mj-lt"/>
                <a:ea typeface="+mj-ea"/>
                <a:cs typeface="+mj-cs"/>
              </a:rPr>
              <a:t>kjemper om ressursene. Beslutninger som trekkes er basert på kompromisser og grupper med makt. Modellen tar ikke hensyn til individuelle beslutninger</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Stakeholder theory</a:t>
            </a:r>
          </a:p>
          <a:p>
            <a:pPr marL="514350" indent="-514350" algn="l">
              <a:spcBef>
                <a:spcPts val="0"/>
              </a:spcBef>
              <a:spcAft>
                <a:spcPts val="300"/>
              </a:spcAft>
              <a:buFont typeface="+mj-lt"/>
              <a:buAutoNum type="arabicPeriod"/>
            </a:pPr>
            <a:r>
              <a:rPr lang="nb-NO" sz="2000" dirty="0" smtClean="0">
                <a:solidFill>
                  <a:schemeClr val="tx1"/>
                </a:solidFill>
              </a:rPr>
              <a:t>Interessegrupper</a:t>
            </a:r>
          </a:p>
          <a:p>
            <a:pPr marL="514350" indent="-514350" algn="l">
              <a:spcBef>
                <a:spcPts val="0"/>
              </a:spcBef>
              <a:spcAft>
                <a:spcPts val="300"/>
              </a:spcAft>
              <a:buFont typeface="+mj-lt"/>
              <a:buAutoNum type="arabicPeriod"/>
            </a:pPr>
            <a:r>
              <a:rPr lang="nb-NO" sz="2000" dirty="0" smtClean="0">
                <a:solidFill>
                  <a:schemeClr val="tx1"/>
                </a:solidFill>
              </a:rPr>
              <a:t>Makt</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7</a:t>
            </a:fld>
            <a:endParaRPr lang="nb-NO"/>
          </a:p>
        </p:txBody>
      </p:sp>
      <p:pic>
        <p:nvPicPr>
          <p:cNvPr id="5" name="Picture 2" descr="Language Log » Holacrac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4015" y="4420484"/>
            <a:ext cx="5798532" cy="1803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442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Modell for uklare mål og flytende deltakelse</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Modellen bygger på en forståelse av at beslutningsprosesser i bedrifter er svært ustrukturerte, og at beslutninger som tas avhenger i høy grad av tilfeldigheter. Forskjellige mennesker deltar i beslutningene på ulike tidspunkter</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Ustrukturert</a:t>
            </a:r>
          </a:p>
          <a:p>
            <a:pPr marL="514350" indent="-514350" algn="l">
              <a:spcBef>
                <a:spcPts val="0"/>
              </a:spcBef>
              <a:spcAft>
                <a:spcPts val="300"/>
              </a:spcAft>
              <a:buFont typeface="+mj-lt"/>
              <a:buAutoNum type="arabicPeriod"/>
            </a:pPr>
            <a:r>
              <a:rPr lang="nb-NO" sz="2000" dirty="0" smtClean="0">
                <a:solidFill>
                  <a:schemeClr val="tx1"/>
                </a:solidFill>
              </a:rPr>
              <a:t>Tilfeldigheter</a:t>
            </a:r>
          </a:p>
          <a:p>
            <a:pPr marL="514350" indent="-514350" algn="l">
              <a:spcBef>
                <a:spcPts val="0"/>
              </a:spcBef>
              <a:spcAft>
                <a:spcPts val="300"/>
              </a:spcAft>
              <a:buFont typeface="+mj-lt"/>
              <a:buAutoNum type="arabicPeriod"/>
            </a:pPr>
            <a:r>
              <a:rPr lang="nb-NO" sz="2000" dirty="0" smtClean="0">
                <a:solidFill>
                  <a:schemeClr val="tx1"/>
                </a:solidFill>
              </a:rPr>
              <a:t>Uklare mål</a:t>
            </a:r>
          </a:p>
        </p:txBody>
      </p:sp>
      <p:sp>
        <p:nvSpPr>
          <p:cNvPr id="4" name="Slide Number Placeholder 3"/>
          <p:cNvSpPr>
            <a:spLocks noGrp="1"/>
          </p:cNvSpPr>
          <p:nvPr>
            <p:ph type="sldNum" sz="quarter" idx="12"/>
          </p:nvPr>
        </p:nvSpPr>
        <p:spPr/>
        <p:txBody>
          <a:bodyPr/>
          <a:lstStyle/>
          <a:p>
            <a:fld id="{EC97AEB8-DB1D-43AA-B5BF-A1B74501FCF6}" type="slidenum">
              <a:rPr lang="nb-NO" smtClean="0"/>
              <a:t>8</a:t>
            </a:fld>
            <a:endParaRPr lang="nb-NO"/>
          </a:p>
        </p:txBody>
      </p:sp>
      <p:pic>
        <p:nvPicPr>
          <p:cNvPr id="2052" name="Picture 4" descr="Think carefully about how you frame issues; consider how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98080" y="3439285"/>
            <a:ext cx="3474721" cy="296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4165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689336" cy="2926080"/>
          </a:xfrm>
        </p:spPr>
        <p:txBody>
          <a:bodyPr anchor="t">
            <a:noAutofit/>
          </a:bodyPr>
          <a:lstStyle/>
          <a:p>
            <a:pPr lvl="1"/>
            <a:r>
              <a:rPr lang="nb-NO" sz="3000" b="1" kern="1200" dirty="0" smtClean="0">
                <a:solidFill>
                  <a:schemeClr val="tx1"/>
                </a:solidFill>
                <a:latin typeface="+mj-lt"/>
                <a:ea typeface="+mj-ea"/>
                <a:cs typeface="+mj-cs"/>
              </a:rPr>
              <a:t>Oppsummering</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Kunnskapen vi bruker for å ta strategiske beslutninger  påvirkes av vårt vitenskapsteoretiske syn på virkeligheten. Ut fra dette tas </a:t>
            </a:r>
            <a:r>
              <a:rPr lang="nb-NO" sz="2800" kern="1200" dirty="0" err="1" smtClean="0">
                <a:solidFill>
                  <a:schemeClr val="tx1"/>
                </a:solidFill>
                <a:latin typeface="+mj-lt"/>
                <a:ea typeface="+mj-ea"/>
                <a:cs typeface="+mj-cs"/>
              </a:rPr>
              <a:t>beslutningner</a:t>
            </a:r>
            <a:r>
              <a:rPr lang="nb-NO" sz="2800" kern="1200" dirty="0" smtClean="0">
                <a:solidFill>
                  <a:schemeClr val="tx1"/>
                </a:solidFill>
                <a:latin typeface="+mj-lt"/>
                <a:ea typeface="+mj-ea"/>
                <a:cs typeface="+mj-cs"/>
              </a:rPr>
              <a:t> ved bruk av ulike beslutningsmodeller</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20000"/>
          </a:bodyPr>
          <a:lstStyle/>
          <a:p>
            <a:pPr algn="l">
              <a:spcBef>
                <a:spcPts val="0"/>
              </a:spcBef>
              <a:spcAft>
                <a:spcPts val="300"/>
              </a:spcAft>
            </a:pPr>
            <a:r>
              <a:rPr lang="nb-NO" sz="2000" b="1" dirty="0" smtClean="0">
                <a:solidFill>
                  <a:schemeClr val="tx1"/>
                </a:solidFill>
              </a:rPr>
              <a:t>Seks </a:t>
            </a:r>
            <a:r>
              <a:rPr lang="nb-NO" sz="2000" b="1" dirty="0" smtClean="0">
                <a:solidFill>
                  <a:schemeClr val="tx1"/>
                </a:solidFill>
              </a:rPr>
              <a:t>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Metode</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Positivisme versus fortolkning/konstruktivisme</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Beslutningsprosesser</a:t>
            </a:r>
          </a:p>
          <a:p>
            <a:pPr marL="514350" indent="-514350" algn="l">
              <a:spcBef>
                <a:spcPts val="0"/>
              </a:spcBef>
              <a:spcAft>
                <a:spcPts val="300"/>
              </a:spcAft>
              <a:buFont typeface="+mj-lt"/>
              <a:buAutoNum type="arabicPeriod"/>
            </a:pPr>
            <a:r>
              <a:rPr lang="nb-NO" sz="2000" dirty="0" smtClean="0">
                <a:solidFill>
                  <a:schemeClr val="tx1"/>
                </a:solidFill>
              </a:rPr>
              <a:t>Individmodeller</a:t>
            </a:r>
          </a:p>
          <a:p>
            <a:pPr marL="514350" indent="-514350" algn="l">
              <a:spcBef>
                <a:spcPts val="0"/>
              </a:spcBef>
              <a:spcAft>
                <a:spcPts val="300"/>
              </a:spcAft>
              <a:buFont typeface="+mj-lt"/>
              <a:buAutoNum type="arabicPeriod"/>
            </a:pPr>
            <a:r>
              <a:rPr lang="nb-NO" sz="2000" dirty="0" smtClean="0">
                <a:solidFill>
                  <a:schemeClr val="tx1"/>
                </a:solidFill>
              </a:rPr>
              <a:t>Modell for politikk og maktutøvelse</a:t>
            </a:r>
          </a:p>
          <a:p>
            <a:pPr marL="514350" indent="-514350" algn="l">
              <a:spcBef>
                <a:spcPts val="0"/>
              </a:spcBef>
              <a:spcAft>
                <a:spcPts val="300"/>
              </a:spcAft>
              <a:buFont typeface="+mj-lt"/>
              <a:buAutoNum type="arabicPeriod"/>
            </a:pPr>
            <a:r>
              <a:rPr lang="nb-NO" sz="2000" dirty="0" smtClean="0">
                <a:solidFill>
                  <a:schemeClr val="tx1"/>
                </a:solidFill>
              </a:rPr>
              <a:t>Modell for uklare mål og flytende deltakelse</a:t>
            </a: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9</a:t>
            </a:fld>
            <a:endParaRPr lang="nb-NO"/>
          </a:p>
        </p:txBody>
      </p:sp>
    </p:spTree>
    <p:extLst>
      <p:ext uri="{BB962C8B-B14F-4D97-AF65-F5344CB8AC3E}">
        <p14:creationId xmlns:p14="http://schemas.microsoft.com/office/powerpoint/2010/main" val="2348307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Metode 2021">
      <a:dk1>
        <a:sysClr val="windowText" lastClr="000000"/>
      </a:dk1>
      <a:lt1>
        <a:sysClr val="window" lastClr="FFFFFF"/>
      </a:lt1>
      <a:dk2>
        <a:srgbClr val="373545"/>
      </a:dk2>
      <a:lt2>
        <a:srgbClr val="DCD8DC"/>
      </a:lt2>
      <a:accent1>
        <a:srgbClr val="927CBA"/>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413</TotalTime>
  <Words>414</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Corbel</vt:lpstr>
      <vt:lpstr>Basis</vt:lpstr>
      <vt:lpstr>Metode og vitenskapsteori</vt:lpstr>
      <vt:lpstr>Metode og vitenskapsteori  For å ta beslutninger trenger man kunnskap om fenomenet og problemstillingen. Kunnskap kan skaffes på mange måter, og påvirkes av synet vi har på virkeligheten. Forståelse av disse prosessene påvirker evnen til å vurdere kvaliteten på kunnskapsutviklingen</vt:lpstr>
      <vt:lpstr>Metode  Metode betyr en planmessig fremgangsmåte for å skaffe til veie kunnskap. Vitenskapelige prosesser er fundamentet for hvordan man skal forstå, fortolke og stole på dataanalyser. Enorme mengder data hjelper ikke dersom de er feil til problemstillingen </vt:lpstr>
      <vt:lpstr>Positivisme versus fortolkning/konstruktivisme  Skapes kunnskap av analytikeren? Mens positivister anser kunnskap som objektiv og uten menneskelig påvirkning, oppfatter konstruktivismene kunnskap som subjektivt og må fortolkes. </vt:lpstr>
      <vt:lpstr>Beslutningsprosesser  Rutinemessige beslutninger har mindre skade ved feil valg og delegeres nedover. Strategiske beslutninger legger beslag på større ressurser og konsekvensene ved feil valg er større. Strategiske beslutningsprosesser krever prioriteringer</vt:lpstr>
      <vt:lpstr>Individmodeller  Individmodeller for strategiske beslutninger bygger på premissen om at man velger det alternativet som gir bedriften størst forventet nytte. Bygger på premiss at fakta er objektiv og at rekkefølgen på alternativene ikke spiller inn </vt:lpstr>
      <vt:lpstr>Modell for politikk og maktutøvelse  Modellen bygger på forutsetningen at ulike interessegrupper i en organisasjon kjemper om ressursene. Beslutninger som trekkes er basert på kompromisser og grupper med makt. Modellen tar ikke hensyn til individuelle beslutninger</vt:lpstr>
      <vt:lpstr>Modell for uklare mål og flytende deltakelse  Modellen bygger på en forståelse av at beslutningsprosesser i bedrifter er svært ustrukturerte, og at beslutninger som tas avhenger i høy grad av tilfeldigheter. Forskjellige mennesker deltar i beslutningene på ulike tidspunkter</vt:lpstr>
      <vt:lpstr>Oppsummering  Kunnskapen vi bruker for å ta strategiske beslutninger  påvirkes av vårt vitenskapsteoretiske syn på virkeligheten. Ut fra dette tas beslutningner ved bruk av ulike beslutningsmodeller</vt:lpstr>
    </vt:vector>
  </TitlesOfParts>
  <Company>BI Norwegian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Kvalitative metoder</dc:title>
  <dc:creator>Silkoset, Ragnhild</dc:creator>
  <cp:lastModifiedBy>Silkoset, Ragnhild</cp:lastModifiedBy>
  <cp:revision>49</cp:revision>
  <dcterms:created xsi:type="dcterms:W3CDTF">2021-02-24T08:22:55Z</dcterms:created>
  <dcterms:modified xsi:type="dcterms:W3CDTF">2021-02-25T09:49:22Z</dcterms:modified>
</cp:coreProperties>
</file>